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z="1800" b="1" dirty="0" smtClean="0"/>
              <a:t>Handout A</a:t>
            </a:r>
            <a:endParaRPr lang="en-US" sz="1800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67BF87-093F-4B36-8EFB-DA408793E073}" type="datetimeFigureOut">
              <a:rPr lang="en-US" smtClean="0"/>
              <a:t>12/1/2009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EE1036-7E54-4D8B-97AB-10A06A7E03D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38FCFD9-66E0-440B-83CE-296DB9CEBC01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DB5507F-526C-4B5B-B7F2-7C5F93DAED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CFD9-66E0-440B-83CE-296DB9CEBC01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507F-526C-4B5B-B7F2-7C5F93DAED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38FCFD9-66E0-440B-83CE-296DB9CEBC01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DB5507F-526C-4B5B-B7F2-7C5F93DAED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CFD9-66E0-440B-83CE-296DB9CEBC01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DB5507F-526C-4B5B-B7F2-7C5F93DAED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CFD9-66E0-440B-83CE-296DB9CEBC01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DB5507F-526C-4B5B-B7F2-7C5F93DAED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38FCFD9-66E0-440B-83CE-296DB9CEBC01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DB5507F-526C-4B5B-B7F2-7C5F93DAED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38FCFD9-66E0-440B-83CE-296DB9CEBC01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DB5507F-526C-4B5B-B7F2-7C5F93DAED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CFD9-66E0-440B-83CE-296DB9CEBC01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DB5507F-526C-4B5B-B7F2-7C5F93DAED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CFD9-66E0-440B-83CE-296DB9CEBC01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DB5507F-526C-4B5B-B7F2-7C5F93DAED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CFD9-66E0-440B-83CE-296DB9CEBC01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DB5507F-526C-4B5B-B7F2-7C5F93DAED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38FCFD9-66E0-440B-83CE-296DB9CEBC01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DB5507F-526C-4B5B-B7F2-7C5F93DAED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38FCFD9-66E0-440B-83CE-296DB9CEBC01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DB5507F-526C-4B5B-B7F2-7C5F93DAED6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American Education System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Justin </a:t>
            </a:r>
            <a:r>
              <a:rPr lang="en-US" dirty="0" err="1" smtClean="0"/>
              <a:t>Cubilo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leads into two possibilities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High School</a:t>
            </a:r>
          </a:p>
          <a:p>
            <a:r>
              <a:rPr lang="en-US" dirty="0" smtClean="0"/>
              <a:t>Vocational High School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School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Educates students from grades 9 through 12</a:t>
            </a:r>
          </a:p>
          <a:p>
            <a:r>
              <a:rPr lang="en-US" dirty="0" err="1" smtClean="0"/>
              <a:t>Subclassed</a:t>
            </a:r>
            <a:r>
              <a:rPr lang="en-US" dirty="0" smtClean="0"/>
              <a:t> as general high schools, vocational high schools, or preparatory high schools.</a:t>
            </a:r>
          </a:p>
          <a:p>
            <a:pPr lvl="1"/>
            <a:r>
              <a:rPr lang="en-US" dirty="0" smtClean="0"/>
              <a:t>Most are general high schools</a:t>
            </a:r>
          </a:p>
          <a:p>
            <a:r>
              <a:rPr lang="en-US" dirty="0" smtClean="0"/>
              <a:t>Offer college preparatory classes for advanced students as well as general education classes.</a:t>
            </a:r>
          </a:p>
          <a:p>
            <a:r>
              <a:rPr lang="en-US" dirty="0" smtClean="0"/>
              <a:t>High school curriculums vary by state.</a:t>
            </a:r>
          </a:p>
          <a:p>
            <a:r>
              <a:rPr lang="en-US" dirty="0" smtClean="0"/>
              <a:t>Students have a little more freedom in what classes the take.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Vocational High School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Generally considered to be “post-secondary schools”</a:t>
            </a:r>
          </a:p>
          <a:p>
            <a:r>
              <a:rPr lang="en-US" dirty="0" smtClean="0"/>
              <a:t>Exist to teach job-specific skills.</a:t>
            </a:r>
          </a:p>
          <a:p>
            <a:pPr lvl="1"/>
            <a:r>
              <a:rPr lang="en-US" dirty="0" smtClean="0"/>
              <a:t>Considered as institutions devoted to training.</a:t>
            </a:r>
          </a:p>
          <a:p>
            <a:r>
              <a:rPr lang="en-US" dirty="0" smtClean="0"/>
              <a:t>Examples of vocations that training is given for:</a:t>
            </a:r>
          </a:p>
          <a:p>
            <a:pPr lvl="1"/>
            <a:r>
              <a:rPr lang="en-US" dirty="0" smtClean="0"/>
              <a:t>Car mechanics</a:t>
            </a:r>
          </a:p>
          <a:p>
            <a:pPr lvl="1"/>
            <a:r>
              <a:rPr lang="en-US" dirty="0" smtClean="0"/>
              <a:t>Electricians</a:t>
            </a:r>
          </a:p>
          <a:p>
            <a:pPr lvl="1"/>
            <a:r>
              <a:rPr lang="en-US" dirty="0" smtClean="0"/>
              <a:t>Plumbers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University/College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Institution of higher education and research.</a:t>
            </a:r>
          </a:p>
          <a:p>
            <a:r>
              <a:rPr lang="en-US" dirty="0" smtClean="0"/>
              <a:t>Grants degrees in many subjects.</a:t>
            </a:r>
          </a:p>
          <a:p>
            <a:r>
              <a:rPr lang="en-US" dirty="0" smtClean="0"/>
              <a:t>Offers undergraduate and postgraduate education.</a:t>
            </a:r>
          </a:p>
          <a:p>
            <a:r>
              <a:rPr lang="en-US" dirty="0" smtClean="0"/>
              <a:t>Organized into a number of academic schools or colleges.</a:t>
            </a:r>
          </a:p>
          <a:p>
            <a:pPr lvl="1"/>
            <a:r>
              <a:rPr lang="en-US" dirty="0" smtClean="0"/>
              <a:t>i.e. Arts and Letters, Social Sciences, Natural Sciences</a:t>
            </a:r>
          </a:p>
          <a:p>
            <a:r>
              <a:rPr lang="en-US" dirty="0" smtClean="0"/>
              <a:t>Students pay tuition and fees in order to attend.</a:t>
            </a:r>
          </a:p>
          <a:p>
            <a:r>
              <a:rPr lang="en-US" dirty="0" smtClean="0"/>
              <a:t>A great deal of flexibility in courses that can be taken to fulfill requirements.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Professional School/Postgraduate School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Schools that are attended after the Bachelor’s degree has been earned.</a:t>
            </a:r>
          </a:p>
          <a:p>
            <a:r>
              <a:rPr lang="en-US" dirty="0" smtClean="0"/>
              <a:t>One generally goes to a postgraduate school in order to get a Master’s degree or PhD in a subject that is normally related to their undergraduate major.</a:t>
            </a:r>
          </a:p>
          <a:p>
            <a:r>
              <a:rPr lang="en-US" dirty="0" smtClean="0"/>
              <a:t>Professional schools refer to medical school, law school, pharmacy school, etc.</a:t>
            </a:r>
          </a:p>
          <a:p>
            <a:pPr lvl="1"/>
            <a:r>
              <a:rPr lang="en-US" dirty="0" smtClean="0"/>
              <a:t>These schools train a student in a specific area.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Pre-Reading: 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1. H</a:t>
            </a:r>
          </a:p>
          <a:p>
            <a:r>
              <a:rPr lang="en-US" dirty="0" smtClean="0"/>
              <a:t>2. L</a:t>
            </a:r>
          </a:p>
          <a:p>
            <a:r>
              <a:rPr lang="en-US" dirty="0" smtClean="0"/>
              <a:t>3. B</a:t>
            </a:r>
          </a:p>
          <a:p>
            <a:r>
              <a:rPr lang="en-US" dirty="0" smtClean="0"/>
              <a:t>4. E</a:t>
            </a:r>
          </a:p>
          <a:p>
            <a:r>
              <a:rPr lang="en-US" dirty="0" smtClean="0"/>
              <a:t>5. A</a:t>
            </a:r>
          </a:p>
          <a:p>
            <a:r>
              <a:rPr lang="en-US" dirty="0" smtClean="0"/>
              <a:t>6. M</a:t>
            </a:r>
          </a:p>
          <a:p>
            <a:r>
              <a:rPr lang="en-US" dirty="0" smtClean="0"/>
              <a:t>7. F</a:t>
            </a:r>
          </a:p>
          <a:p>
            <a:r>
              <a:rPr lang="en-US" dirty="0" smtClean="0"/>
              <a:t>8. O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Pre-Reading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9. G</a:t>
            </a:r>
          </a:p>
          <a:p>
            <a:r>
              <a:rPr lang="en-US" dirty="0" smtClean="0"/>
              <a:t>10. I</a:t>
            </a:r>
          </a:p>
          <a:p>
            <a:r>
              <a:rPr lang="en-US" dirty="0" smtClean="0"/>
              <a:t>11. C</a:t>
            </a:r>
          </a:p>
          <a:p>
            <a:r>
              <a:rPr lang="en-US" dirty="0" smtClean="0"/>
              <a:t>12. N</a:t>
            </a:r>
          </a:p>
          <a:p>
            <a:r>
              <a:rPr lang="en-US" dirty="0" smtClean="0"/>
              <a:t>13. K</a:t>
            </a:r>
          </a:p>
          <a:p>
            <a:r>
              <a:rPr lang="en-US" dirty="0" smtClean="0"/>
              <a:t>14. D</a:t>
            </a:r>
          </a:p>
          <a:p>
            <a:r>
              <a:rPr lang="en-US" dirty="0" smtClean="0"/>
              <a:t>15. J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Comprehension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1. Middle-class, white, English-speaking.</a:t>
            </a:r>
          </a:p>
          <a:p>
            <a:r>
              <a:rPr lang="en-US" dirty="0" smtClean="0"/>
              <a:t>2. Demographic shifts took place. Minority groups joined the original student population.</a:t>
            </a:r>
          </a:p>
          <a:p>
            <a:r>
              <a:rPr lang="en-US" dirty="0" smtClean="0"/>
              <a:t>3. Mexican immigrants and other Spanish speaking people. African-American children.</a:t>
            </a:r>
          </a:p>
          <a:p>
            <a:r>
              <a:rPr lang="en-US" dirty="0" smtClean="0"/>
              <a:t>4. Spanish, Vietnamese, Russian, Hmong, Chinese and Farsi. No, they are all at different levels.</a:t>
            </a:r>
          </a:p>
          <a:p>
            <a:r>
              <a:rPr lang="en-US" dirty="0" smtClean="0"/>
              <a:t>5. She remains constant in her enthusiasm and her vision for her teaching job. Her greatest challenge is the cultural diversity of her students.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 on the Grammar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Simple Past</a:t>
            </a:r>
          </a:p>
          <a:p>
            <a:pPr lvl="1"/>
            <a:r>
              <a:rPr lang="en-US" dirty="0" smtClean="0"/>
              <a:t>How is it formed?</a:t>
            </a:r>
          </a:p>
          <a:p>
            <a:pPr lvl="2"/>
            <a:r>
              <a:rPr lang="en-US" dirty="0" smtClean="0"/>
              <a:t>Verb + -</a:t>
            </a:r>
            <a:r>
              <a:rPr lang="en-US" dirty="0" err="1" smtClean="0"/>
              <a:t>ed</a:t>
            </a:r>
            <a:endParaRPr lang="en-US" dirty="0" smtClean="0"/>
          </a:p>
          <a:p>
            <a:pPr lvl="2"/>
            <a:r>
              <a:rPr lang="en-US" dirty="0" smtClean="0"/>
              <a:t>There are also irregular forms.</a:t>
            </a:r>
          </a:p>
          <a:p>
            <a:pPr lvl="1"/>
            <a:r>
              <a:rPr lang="en-US" dirty="0" smtClean="0"/>
              <a:t>How is it used?</a:t>
            </a:r>
          </a:p>
          <a:p>
            <a:pPr lvl="2"/>
            <a:r>
              <a:rPr lang="en-US" dirty="0" smtClean="0"/>
              <a:t>Completed actions in the past.</a:t>
            </a:r>
          </a:p>
          <a:p>
            <a:pPr lvl="2"/>
            <a:r>
              <a:rPr lang="en-US" dirty="0" smtClean="0"/>
              <a:t>Series of completed actions in the past.</a:t>
            </a:r>
          </a:p>
          <a:p>
            <a:pPr lvl="2"/>
            <a:r>
              <a:rPr lang="en-US" dirty="0" smtClean="0"/>
              <a:t>Duration of actions in the past.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1. grade</a:t>
            </a:r>
          </a:p>
          <a:p>
            <a:r>
              <a:rPr lang="en-US" dirty="0" smtClean="0"/>
              <a:t>2. core</a:t>
            </a:r>
          </a:p>
          <a:p>
            <a:r>
              <a:rPr lang="en-US" dirty="0" smtClean="0"/>
              <a:t>3. started</a:t>
            </a:r>
          </a:p>
          <a:p>
            <a:r>
              <a:rPr lang="en-US" dirty="0" smtClean="0"/>
              <a:t>4. interaction</a:t>
            </a:r>
          </a:p>
          <a:p>
            <a:r>
              <a:rPr lang="en-US" dirty="0" smtClean="0"/>
              <a:t>5. accepted</a:t>
            </a:r>
          </a:p>
          <a:p>
            <a:r>
              <a:rPr lang="en-US" dirty="0" smtClean="0"/>
              <a:t>6. took</a:t>
            </a:r>
          </a:p>
          <a:p>
            <a:r>
              <a:rPr lang="en-US" dirty="0" smtClean="0"/>
              <a:t>7. expanded</a:t>
            </a:r>
          </a:p>
          <a:p>
            <a:r>
              <a:rPr lang="en-US" dirty="0" smtClean="0"/>
              <a:t>8. became</a:t>
            </a:r>
          </a:p>
          <a:p>
            <a:r>
              <a:rPr lang="en-US" dirty="0" smtClean="0"/>
              <a:t>9. minority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Schools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Kindergarten</a:t>
            </a:r>
          </a:p>
          <a:p>
            <a:pPr lvl="1"/>
            <a:r>
              <a:rPr lang="en-US" dirty="0" smtClean="0"/>
              <a:t>A program or class for four-year-old to six-year-old children that serves as an introduction to school.</a:t>
            </a:r>
          </a:p>
          <a:p>
            <a:r>
              <a:rPr lang="en-US" dirty="0" smtClean="0"/>
              <a:t>Public School</a:t>
            </a:r>
          </a:p>
          <a:p>
            <a:pPr lvl="1"/>
            <a:r>
              <a:rPr lang="en-US" dirty="0" smtClean="0"/>
              <a:t>An elementary or secondary school in the United States supported by public funds and providing free education for children of a community or district.</a:t>
            </a:r>
          </a:p>
          <a:p>
            <a:r>
              <a:rPr lang="en-US" dirty="0" smtClean="0"/>
              <a:t>Elementary School</a:t>
            </a:r>
          </a:p>
          <a:p>
            <a:pPr lvl="1"/>
            <a:r>
              <a:rPr lang="en-US" dirty="0" smtClean="0"/>
              <a:t>A school for the first four to eight years of a child's formal education, often including kindergarten.</a:t>
            </a:r>
          </a:p>
          <a:p>
            <a:r>
              <a:rPr lang="en-US" dirty="0" smtClean="0"/>
              <a:t>Secondary School</a:t>
            </a:r>
          </a:p>
          <a:p>
            <a:pPr lvl="1"/>
            <a:r>
              <a:rPr lang="en-US" dirty="0" smtClean="0"/>
              <a:t>A school that is intermediate in level between elementary school and college and that usually offers general, technical, vocational, or college-preparatory curricula.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Worksheet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10. began</a:t>
            </a:r>
          </a:p>
          <a:p>
            <a:r>
              <a:rPr lang="en-US" dirty="0" smtClean="0"/>
              <a:t>11. spoke</a:t>
            </a:r>
          </a:p>
          <a:p>
            <a:r>
              <a:rPr lang="en-US" dirty="0" smtClean="0"/>
              <a:t>12. considerable</a:t>
            </a:r>
          </a:p>
          <a:p>
            <a:r>
              <a:rPr lang="en-US" dirty="0" smtClean="0"/>
              <a:t>13. intermediate</a:t>
            </a:r>
          </a:p>
          <a:p>
            <a:r>
              <a:rPr lang="en-US" dirty="0" smtClean="0"/>
              <a:t>14. constraints</a:t>
            </a:r>
          </a:p>
          <a:p>
            <a:r>
              <a:rPr lang="en-US" dirty="0" smtClean="0"/>
              <a:t>15. demographic</a:t>
            </a:r>
          </a:p>
          <a:p>
            <a:r>
              <a:rPr lang="en-US" dirty="0" smtClean="0"/>
              <a:t>16. techniques</a:t>
            </a:r>
          </a:p>
          <a:p>
            <a:r>
              <a:rPr lang="en-US" dirty="0" smtClean="0"/>
              <a:t>17. components</a:t>
            </a:r>
          </a:p>
          <a:p>
            <a:r>
              <a:rPr lang="en-US" dirty="0" smtClean="0"/>
              <a:t>18. integration</a:t>
            </a:r>
          </a:p>
          <a:p>
            <a:r>
              <a:rPr lang="en-US" dirty="0" smtClean="0"/>
              <a:t>19. levies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Homeschooling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1. Able </a:t>
            </a:r>
            <a:r>
              <a:rPr lang="en-US" dirty="0" smtClean="0"/>
              <a:t>to spend more time with children, test scores are higher, able to tailor curriculum, siblings able to be closer, lessens the burden on taxpayers</a:t>
            </a:r>
          </a:p>
          <a:p>
            <a:r>
              <a:rPr lang="en-US" dirty="0" smtClean="0"/>
              <a:t>2. 6,296     ;       4,241</a:t>
            </a:r>
          </a:p>
          <a:p>
            <a:r>
              <a:rPr lang="en-US" dirty="0" smtClean="0"/>
              <a:t>3. controversial public school decisions</a:t>
            </a:r>
          </a:p>
          <a:p>
            <a:r>
              <a:rPr lang="en-US" dirty="0" smtClean="0"/>
              <a:t>4. Notify the state, hold a high school diploma, keep attendance and immunization records on file, give an annual standardized test.</a:t>
            </a:r>
          </a:p>
          <a:p>
            <a:r>
              <a:rPr lang="en-US" dirty="0" smtClean="0"/>
              <a:t>5. Most are white, Christian, and affluent.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Schools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Prep School</a:t>
            </a:r>
          </a:p>
          <a:p>
            <a:pPr lvl="1"/>
            <a:r>
              <a:rPr lang="en-US" dirty="0" smtClean="0"/>
              <a:t>A usually private secondary school that prepares students for college.</a:t>
            </a:r>
          </a:p>
          <a:p>
            <a:r>
              <a:rPr lang="en-US" dirty="0" smtClean="0"/>
              <a:t>Charter School</a:t>
            </a:r>
          </a:p>
          <a:p>
            <a:pPr lvl="1"/>
            <a:r>
              <a:rPr lang="en-US" dirty="0" smtClean="0"/>
              <a:t>A public school operated independently of the local school board, often with a curriculum and educational philosophy different from the other schools in the system.</a:t>
            </a:r>
          </a:p>
          <a:p>
            <a:r>
              <a:rPr lang="en-US" dirty="0" smtClean="0"/>
              <a:t>Boarding School</a:t>
            </a:r>
          </a:p>
          <a:p>
            <a:pPr lvl="1"/>
            <a:r>
              <a:rPr lang="en-US" dirty="0" smtClean="0"/>
              <a:t>A school where pupils are provided with meals and lodging.</a:t>
            </a:r>
          </a:p>
          <a:p>
            <a:r>
              <a:rPr lang="en-US" dirty="0" smtClean="0"/>
              <a:t>Vocational High School</a:t>
            </a:r>
          </a:p>
          <a:p>
            <a:pPr lvl="1"/>
            <a:r>
              <a:rPr lang="en-US" dirty="0" smtClean="0"/>
              <a:t>A school that offers instruction and practical introductory experience in skilled trades such as mechanics, carpentry, plumbing, and construction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Schools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Community College</a:t>
            </a:r>
          </a:p>
          <a:p>
            <a:pPr lvl="1"/>
            <a:r>
              <a:rPr lang="en-US" dirty="0" smtClean="0"/>
              <a:t>A junior college without residential facilities that is often funded by the government.</a:t>
            </a:r>
          </a:p>
          <a:p>
            <a:r>
              <a:rPr lang="en-US" dirty="0" smtClean="0"/>
              <a:t>Home School</a:t>
            </a:r>
          </a:p>
          <a:p>
            <a:pPr lvl="1"/>
            <a:r>
              <a:rPr lang="en-US" dirty="0" smtClean="0"/>
              <a:t>A school operated outside established educational institutions, especially in a home.</a:t>
            </a:r>
          </a:p>
          <a:p>
            <a:r>
              <a:rPr lang="en-US" dirty="0" smtClean="0"/>
              <a:t>College/University</a:t>
            </a:r>
          </a:p>
          <a:p>
            <a:pPr lvl="1"/>
            <a:r>
              <a:rPr lang="en-US" dirty="0" smtClean="0"/>
              <a:t>An institution for higher learning with teaching and research facilities constituting a graduate school and professional schools that award master's degrees and doctorates and an undergraduate division that awards bachelor's degrees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College vs. University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What is the difference between the usage of </a:t>
            </a:r>
            <a:r>
              <a:rPr lang="en-US" i="1" dirty="0" smtClean="0"/>
              <a:t>college</a:t>
            </a:r>
            <a:r>
              <a:rPr lang="en-US" dirty="0" smtClean="0"/>
              <a:t> and </a:t>
            </a:r>
            <a:r>
              <a:rPr lang="en-US" i="1" dirty="0" smtClean="0"/>
              <a:t>university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Nothing. The only difference is that </a:t>
            </a:r>
            <a:r>
              <a:rPr lang="en-US" i="1" dirty="0" smtClean="0"/>
              <a:t>college</a:t>
            </a:r>
            <a:r>
              <a:rPr lang="en-US" dirty="0" smtClean="0"/>
              <a:t> is used more often in American English while </a:t>
            </a:r>
            <a:r>
              <a:rPr lang="en-US" i="1" dirty="0" smtClean="0"/>
              <a:t>university</a:t>
            </a:r>
            <a:r>
              <a:rPr lang="en-US" dirty="0" smtClean="0"/>
              <a:t> is used more often in British English.</a:t>
            </a:r>
          </a:p>
          <a:p>
            <a:r>
              <a:rPr lang="en-US" dirty="0" smtClean="0"/>
              <a:t>What is the difference between a community college and a college/university?</a:t>
            </a:r>
          </a:p>
          <a:p>
            <a:pPr lvl="1"/>
            <a:r>
              <a:rPr lang="en-US" dirty="0" smtClean="0"/>
              <a:t>Community colleges generally only offer a two year degree at the end of which they get an associate’s degree. They also prepare students to go off to a university where they can earn their bachelor’s degree.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American School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Fill out the graphic organizer with the information that you are presented with.</a:t>
            </a:r>
          </a:p>
          <a:p>
            <a:r>
              <a:rPr lang="en-US" dirty="0" smtClean="0"/>
              <a:t>Each box represents a new progression through the school system.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905000" y="2590800"/>
            <a:ext cx="49853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Nursery School/Kindergarten:</a:t>
            </a:r>
          </a:p>
          <a:p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Transition from home to formal schooling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Children are taught to develop basic skills through creative play and social interaction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Generally for children between the ages of 4 and 6.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Elementary School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Generally for students between kindergarten and fifth-grade.</a:t>
            </a:r>
          </a:p>
          <a:p>
            <a:r>
              <a:rPr lang="en-US" dirty="0" smtClean="0"/>
              <a:t>Children are taught the basics of reading and writing.</a:t>
            </a:r>
          </a:p>
          <a:p>
            <a:pPr lvl="1"/>
            <a:r>
              <a:rPr lang="en-US" dirty="0" smtClean="0"/>
              <a:t>These skills are continuously developed.</a:t>
            </a:r>
          </a:p>
          <a:p>
            <a:r>
              <a:rPr lang="en-US" dirty="0" smtClean="0"/>
              <a:t>Social studies, science, math, English are </a:t>
            </a:r>
            <a:r>
              <a:rPr lang="en-US" b="1" dirty="0" smtClean="0"/>
              <a:t>integrated</a:t>
            </a:r>
            <a:r>
              <a:rPr lang="en-US" dirty="0" smtClean="0"/>
              <a:t> into the school day.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Middle School/Junior High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Serve as a “bridge” between elementary school and high school.</a:t>
            </a:r>
          </a:p>
          <a:p>
            <a:r>
              <a:rPr lang="en-US" dirty="0" smtClean="0"/>
              <a:t>Junior High generally includes grades 7 and 8</a:t>
            </a:r>
          </a:p>
          <a:p>
            <a:r>
              <a:rPr lang="en-US" dirty="0" smtClean="0"/>
              <a:t>Middle school generally includes grades 6, 7, and 8</a:t>
            </a:r>
          </a:p>
          <a:p>
            <a:pPr lvl="1"/>
            <a:r>
              <a:rPr lang="en-US" dirty="0" smtClean="0"/>
              <a:t>The terms are often interchangeable</a:t>
            </a:r>
          </a:p>
          <a:p>
            <a:r>
              <a:rPr lang="en-US" dirty="0" smtClean="0"/>
              <a:t>Students are taught in an interdisciplinary approach by several teachers who teach the same group of students.</a:t>
            </a:r>
          </a:p>
          <a:p>
            <a:pPr lvl="1"/>
            <a:r>
              <a:rPr lang="en-US" dirty="0" smtClean="0"/>
              <a:t>Students learn about the same topic from the perspective of different disciplines</a:t>
            </a:r>
          </a:p>
          <a:p>
            <a:r>
              <a:rPr lang="en-US" dirty="0" smtClean="0"/>
              <a:t>Courses begin to target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159</TotalTime>
  <Words>1100</Words>
  <Application>Microsoft Office PowerPoint</Application>
  <PresentationFormat>On-screen Show (4:3)</PresentationFormat>
  <Paragraphs>144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Median</vt:lpstr>
      <vt:lpstr>The American Education System</vt:lpstr>
      <vt:lpstr>Types of Schools</vt:lpstr>
      <vt:lpstr>Types of Schools (cont.)</vt:lpstr>
      <vt:lpstr>Types of Schools (cont.)</vt:lpstr>
      <vt:lpstr>College vs. University</vt:lpstr>
      <vt:lpstr>The American School System</vt:lpstr>
      <vt:lpstr>Example:</vt:lpstr>
      <vt:lpstr>Elementary School</vt:lpstr>
      <vt:lpstr>Middle School/Junior High</vt:lpstr>
      <vt:lpstr>This leads into two possibilities</vt:lpstr>
      <vt:lpstr>High School</vt:lpstr>
      <vt:lpstr>Vocational High School</vt:lpstr>
      <vt:lpstr>University/College</vt:lpstr>
      <vt:lpstr>Professional School/Postgraduate School</vt:lpstr>
      <vt:lpstr>Pre-Reading: Vocabulary</vt:lpstr>
      <vt:lpstr>Pre-Reading (cont.)</vt:lpstr>
      <vt:lpstr>Comprehension Questions</vt:lpstr>
      <vt:lpstr>Focus on the Grammar</vt:lpstr>
      <vt:lpstr>Worksheet</vt:lpstr>
      <vt:lpstr>Worksheet (cont.)</vt:lpstr>
      <vt:lpstr>Homeschooling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American Education System</dc:title>
  <dc:creator>Justin</dc:creator>
  <cp:lastModifiedBy>Justin</cp:lastModifiedBy>
  <cp:revision>18</cp:revision>
  <dcterms:created xsi:type="dcterms:W3CDTF">2009-12-02T02:56:50Z</dcterms:created>
  <dcterms:modified xsi:type="dcterms:W3CDTF">2009-12-02T05:39:39Z</dcterms:modified>
</cp:coreProperties>
</file>